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7"/>
  </p:notesMasterIdLst>
  <p:sldIdLst>
    <p:sldId id="261" r:id="rId5"/>
    <p:sldId id="263" r:id="rId6"/>
  </p:sldIdLst>
  <p:sldSz cx="7556500" cy="10693400"/>
  <p:notesSz cx="6858000" cy="9144000"/>
  <p:embeddedFontLst>
    <p:embeddedFont>
      <p:font typeface="Abadi Extra Light" panose="020B0604020202020204" charset="0"/>
      <p:regular r:id="rId8"/>
    </p:embeddedFont>
    <p:embeddedFont>
      <p:font typeface="Aharoni" panose="02010803020104030203" pitchFamily="2" charset="-79"/>
      <p:bold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Montserrat Bold" panose="00000800000000000000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7" userDrawn="1">
          <p15:clr>
            <a:srgbClr val="A4A3A4"/>
          </p15:clr>
        </p15:guide>
        <p15:guide id="2" pos="20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A2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A442A-3028-472F-BA00-70C4C00CC087}" v="1" dt="2026-01-12T14:22:52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3057"/>
        <p:guide pos="20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3982E-6BB5-4E9E-8620-C9919FAED7C2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739CB-6526-4124-8093-71EBBF2B12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90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4621" y="3014820"/>
            <a:ext cx="5492373" cy="20802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9242" y="5499463"/>
            <a:ext cx="4523131" cy="2480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84671" y="388648"/>
            <a:ext cx="1453863" cy="82806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081" y="388648"/>
            <a:ext cx="4253897" cy="82806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23" y="6236320"/>
            <a:ext cx="5492373" cy="192750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423" y="4113366"/>
            <a:ext cx="5492373" cy="212295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081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4654" y="2264485"/>
            <a:ext cx="2853880" cy="6404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172378"/>
            <a:ext cx="2855002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081" y="3077722"/>
            <a:ext cx="2855002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2411" y="2172378"/>
            <a:ext cx="2856124" cy="90534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2411" y="3077722"/>
            <a:ext cx="2856124" cy="55915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081" y="386400"/>
            <a:ext cx="2125827" cy="16444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312" y="386401"/>
            <a:ext cx="3612222" cy="828289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081" y="2030848"/>
            <a:ext cx="2125827" cy="66384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522" y="6793454"/>
            <a:ext cx="3876969" cy="80200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66522" y="867154"/>
            <a:ext cx="3876969" cy="58229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6522" y="7595460"/>
            <a:ext cx="3876969" cy="11389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081" y="388647"/>
            <a:ext cx="5815454" cy="16174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081" y="2264485"/>
            <a:ext cx="5815454" cy="6404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3081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719" y="8995037"/>
            <a:ext cx="2046178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30824" y="8995037"/>
            <a:ext cx="1507710" cy="516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smesnoua@marfret.fr" TargetMode="External"/><Relationship Id="rId3" Type="http://schemas.openxmlformats.org/officeDocument/2006/relationships/image" Target="../media/image2.svg"/><Relationship Id="rId7" Type="http://schemas.openxmlformats.org/officeDocument/2006/relationships/hyperlink" Target="mailto:ckohler@marfret.fr" TargetMode="External"/><Relationship Id="rId12" Type="http://schemas.openxmlformats.org/officeDocument/2006/relationships/hyperlink" Target="mailto:diazzouguen@marfret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cevello@marfret.fr" TargetMode="External"/><Relationship Id="rId11" Type="http://schemas.openxmlformats.org/officeDocument/2006/relationships/hyperlink" Target="mailto:lmokrani@marfret.fr" TargetMode="External"/><Relationship Id="rId5" Type="http://schemas.openxmlformats.org/officeDocument/2006/relationships/hyperlink" Target="mailto:pagreiner@marfret.fr" TargetMode="External"/><Relationship Id="rId10" Type="http://schemas.openxmlformats.org/officeDocument/2006/relationships/hyperlink" Target="mailto:aboukari@marfret.fr" TargetMode="External"/><Relationship Id="rId4" Type="http://schemas.openxmlformats.org/officeDocument/2006/relationships/image" Target="../media/image3.jpeg"/><Relationship Id="rId9" Type="http://schemas.openxmlformats.org/officeDocument/2006/relationships/hyperlink" Target="mailto:lrabia@marfret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9EFB-ABD0-FE74-6190-8C51444E9F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2A639705-72C7-AEDD-EDCC-B3355C68FFBF}"/>
              </a:ext>
            </a:extLst>
          </p:cNvPr>
          <p:cNvGrpSpPr/>
          <p:nvPr/>
        </p:nvGrpSpPr>
        <p:grpSpPr>
          <a:xfrm>
            <a:off x="211153" y="317500"/>
            <a:ext cx="7238999" cy="10375900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82153A9C-382C-F24D-590C-AADDACD4937F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EC34AA08-51C7-D5B2-40F5-BDE33C2ACC84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8A1FEFEB-E41C-9862-573A-DEFA0AC2DC9F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D6CE5489-20B2-B39A-EE05-69271C206C0C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35FCCE4D-E620-FD45-D3E6-ECA07FB1FA41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29580CB-C9D3-3F8F-DC7E-B1A5E0915014}"/>
              </a:ext>
            </a:extLst>
          </p:cNvPr>
          <p:cNvSpPr txBox="1"/>
          <p:nvPr/>
        </p:nvSpPr>
        <p:spPr>
          <a:xfrm>
            <a:off x="3106230" y="467399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r>
              <a:rPr lang="en-US" sz="2700" spc="5" dirty="0">
                <a:solidFill>
                  <a:srgbClr val="50A2B0"/>
                </a:solidFill>
                <a:latin typeface="Montserrat"/>
                <a:ea typeface="Montserrat"/>
                <a:cs typeface="Montserrat"/>
                <a:sym typeface="Montserrat"/>
              </a:rPr>
              <a:t>FRAIS ADDITIONNELS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FF30500-3F62-DFE1-5204-1061972556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012158"/>
              </p:ext>
            </p:extLst>
          </p:nvPr>
        </p:nvGraphicFramePr>
        <p:xfrm>
          <a:off x="480468" y="1282339"/>
          <a:ext cx="6421981" cy="901522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09460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49240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05882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1142999">
                  <a:extLst>
                    <a:ext uri="{9D8B030D-6E8A-4147-A177-3AD203B41FA5}">
                      <a16:colId xmlns:a16="http://schemas.microsoft.com/office/drawing/2014/main" val="4130849875"/>
                    </a:ext>
                  </a:extLst>
                </a:gridCol>
              </a:tblGrid>
              <a:tr h="3188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POL/POD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  <a:endParaRPr lang="fr-FR" sz="1050" b="1" kern="1200" dirty="0">
                        <a:solidFill>
                          <a:schemeClr val="bg1"/>
                        </a:solidFill>
                        <a:latin typeface="Aharoni" panose="02010803020104030203" pitchFamily="2" charset="-79"/>
                        <a:ea typeface="+mn-ea"/>
                        <a:cs typeface="Aharoni" panose="02010803020104030203" pitchFamily="2" charset="-79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4582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ICS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25105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BAF janvier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939099"/>
                  </a:ext>
                </a:extLst>
              </a:tr>
              <a:tr h="318897">
                <a:tc rowSpan="4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EU ETS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318897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TEU 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  <a:tr h="318897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THC POL/POD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Marseille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87193530"/>
                  </a:ext>
                </a:extLst>
              </a:tr>
              <a:tr h="180186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14222734"/>
                  </a:ext>
                </a:extLst>
              </a:tr>
              <a:tr h="166089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OOG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520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925579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 </a:t>
                      </a:r>
                    </a:p>
                    <a:p>
                      <a:pPr algn="ctr"/>
                      <a:r>
                        <a:rPr lang="fr-FR" sz="1100" b="1" dirty="0"/>
                        <a:t>  (1</a:t>
                      </a:r>
                      <a:r>
                        <a:rPr lang="fr-FR" sz="1100" b="1" baseline="30000" dirty="0"/>
                        <a:t>er</a:t>
                      </a:r>
                      <a:r>
                        <a:rPr lang="fr-FR" sz="1100" b="1" dirty="0"/>
                        <a:t> jour inclus)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45745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BRANCHEMENT A QUAI</a:t>
                      </a:r>
                    </a:p>
                    <a:p>
                      <a:pPr algn="ctr"/>
                      <a:r>
                        <a:rPr lang="fr-FR" sz="1100" b="1" dirty="0"/>
                        <a:t>(dès le jour de déchargement)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86530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ISPS CARRIER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72263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DIGITAUX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28941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FRAIS FIXES BKGS MANUELS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74014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PLI CARTABLE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6313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EDITION A DESTINATION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97899749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DHL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776367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Maghreb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79653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Europe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Envoi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Nous consulter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51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Annulation tardive (moins de 24h avant départ)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 ou ALG/MRS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Booking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100% du montant de la prestation.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09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MANIFEST CORRECTOR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B/L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892639691"/>
                  </a:ext>
                </a:extLst>
              </a:tr>
              <a:tr h="318897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CUSTOM FEES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correction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 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8685088"/>
                  </a:ext>
                </a:extLst>
              </a:tr>
              <a:tr h="163830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SURCH IMO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20’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250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3405816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800" b="1" dirty="0"/>
                    </a:p>
                  </a:txBody>
                  <a:tcPr anchor="ctr"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 40’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400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Euros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40479459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/>
                      <a:r>
                        <a:rPr lang="fr-FR" sz="1100" b="1" dirty="0" err="1"/>
                        <a:t>Freetime</a:t>
                      </a:r>
                      <a:r>
                        <a:rPr lang="fr-FR" sz="1100" b="1" dirty="0"/>
                        <a:t> D&amp;D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MRS/ALG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905175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France/ALG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Par </a:t>
                      </a:r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ctnr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0374505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16517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Algérie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2673105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DV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791875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fr-FR" sz="11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ALG/MRS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RF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Jours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412901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F13FF09-9879-4B73-C9E8-04AA262E5D88}"/>
              </a:ext>
            </a:extLst>
          </p:cNvPr>
          <p:cNvSpPr txBox="1"/>
          <p:nvPr/>
        </p:nvSpPr>
        <p:spPr>
          <a:xfrm>
            <a:off x="5625053" y="905999"/>
            <a:ext cx="118435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5">
                    <a:lumMod val="75000"/>
                  </a:schemeClr>
                </a:solidFill>
                <a:latin typeface="Abadi Extra Light" panose="020B0204020104020204" pitchFamily="34" charset="0"/>
              </a:rPr>
              <a:t>TARIFS 2026</a:t>
            </a: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4CA1B1F6-CB77-CF3C-CA94-918B8586CAA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A47D49C-8CAF-936C-2EBC-0C33B4044906}"/>
              </a:ext>
            </a:extLst>
          </p:cNvPr>
          <p:cNvSpPr/>
          <p:nvPr/>
        </p:nvSpPr>
        <p:spPr>
          <a:xfrm>
            <a:off x="322838" y="467399"/>
            <a:ext cx="1398012" cy="438600"/>
          </a:xfrm>
          <a:prstGeom prst="rect">
            <a:avLst/>
          </a:prstGeom>
          <a:solidFill>
            <a:srgbClr val="50A2B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CA151E-4FBA-3D82-3702-12635AAC84E2}"/>
              </a:ext>
            </a:extLst>
          </p:cNvPr>
          <p:cNvSpPr txBox="1"/>
          <p:nvPr/>
        </p:nvSpPr>
        <p:spPr>
          <a:xfrm>
            <a:off x="429284" y="597581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</p:spTree>
    <p:extLst>
      <p:ext uri="{BB962C8B-B14F-4D97-AF65-F5344CB8AC3E}">
        <p14:creationId xmlns:p14="http://schemas.microsoft.com/office/powerpoint/2010/main" val="30444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8695A-989D-56C9-4811-D15DE0A88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e 12">
            <a:extLst>
              <a:ext uri="{FF2B5EF4-FFF2-40B4-BE49-F238E27FC236}">
                <a16:creationId xmlns:a16="http://schemas.microsoft.com/office/drawing/2014/main" id="{406674BA-3E08-99C6-701A-A17EBF69E99B}"/>
              </a:ext>
            </a:extLst>
          </p:cNvPr>
          <p:cNvGrpSpPr/>
          <p:nvPr/>
        </p:nvGrpSpPr>
        <p:grpSpPr>
          <a:xfrm>
            <a:off x="158750" y="3302989"/>
            <a:ext cx="7238999" cy="7193802"/>
            <a:chOff x="158750" y="317500"/>
            <a:chExt cx="7238999" cy="10375900"/>
          </a:xfrm>
        </p:grpSpPr>
        <p:sp>
          <p:nvSpPr>
            <p:cNvPr id="2" name="Freeform 2">
              <a:extLst>
                <a:ext uri="{FF2B5EF4-FFF2-40B4-BE49-F238E27FC236}">
                  <a16:creationId xmlns:a16="http://schemas.microsoft.com/office/drawing/2014/main" id="{9EE38594-F0D1-78C4-8C3B-9337113EC2B6}"/>
                </a:ext>
              </a:extLst>
            </p:cNvPr>
            <p:cNvSpPr/>
            <p:nvPr/>
          </p:nvSpPr>
          <p:spPr>
            <a:xfrm>
              <a:off x="158750" y="317500"/>
              <a:ext cx="7238999" cy="10375900"/>
            </a:xfrm>
            <a:custGeom>
              <a:avLst/>
              <a:gdLst/>
              <a:ahLst/>
              <a:cxnLst/>
              <a:rect l="l" t="t" r="r" b="b"/>
              <a:pathLst>
                <a:path w="10466946" h="7330592">
                  <a:moveTo>
                    <a:pt x="0" y="0"/>
                  </a:moveTo>
                  <a:lnTo>
                    <a:pt x="10466946" y="0"/>
                  </a:lnTo>
                  <a:lnTo>
                    <a:pt x="10466946" y="7330592"/>
                  </a:lnTo>
                  <a:lnTo>
                    <a:pt x="0" y="73305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fr-FR"/>
            </a:p>
          </p:txBody>
        </p:sp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FA3DC2BA-9321-C920-D4DC-2B0BE9428DDB}"/>
                </a:ext>
              </a:extLst>
            </p:cNvPr>
            <p:cNvGrpSpPr/>
            <p:nvPr/>
          </p:nvGrpSpPr>
          <p:grpSpPr>
            <a:xfrm>
              <a:off x="194235" y="1348910"/>
              <a:ext cx="6934200" cy="7210890"/>
              <a:chOff x="0" y="-76200"/>
              <a:chExt cx="3329089" cy="1737914"/>
            </a:xfrm>
          </p:grpSpPr>
          <p:sp>
            <p:nvSpPr>
              <p:cNvPr id="4" name="Freeform 4">
                <a:extLst>
                  <a:ext uri="{FF2B5EF4-FFF2-40B4-BE49-F238E27FC236}">
                    <a16:creationId xmlns:a16="http://schemas.microsoft.com/office/drawing/2014/main" id="{087420FA-C690-8721-A3AA-E13FA941FDD7}"/>
                  </a:ext>
                </a:extLst>
              </p:cNvPr>
              <p:cNvSpPr/>
              <p:nvPr/>
            </p:nvSpPr>
            <p:spPr>
              <a:xfrm>
                <a:off x="112261" y="-76200"/>
                <a:ext cx="3216828" cy="1737914"/>
              </a:xfrm>
              <a:custGeom>
                <a:avLst/>
                <a:gdLst/>
                <a:ahLst/>
                <a:cxnLst/>
                <a:rect l="l" t="t" r="r" b="b"/>
                <a:pathLst>
                  <a:path w="3329089" h="1661714">
                    <a:moveTo>
                      <a:pt x="0" y="0"/>
                    </a:moveTo>
                    <a:lnTo>
                      <a:pt x="3329089" y="0"/>
                    </a:lnTo>
                    <a:lnTo>
                      <a:pt x="3329089" y="1661714"/>
                    </a:lnTo>
                    <a:lnTo>
                      <a:pt x="0" y="166171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algn="ctr"/>
                <a:r>
                  <a:rPr lang="en-US" sz="2400" b="1" spc="5" dirty="0">
                    <a:solidFill>
                      <a:srgbClr val="50A2B0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CONTACTS</a:t>
                </a:r>
              </a:p>
              <a:p>
                <a:endParaRPr lang="fr-FR" dirty="0"/>
              </a:p>
            </p:txBody>
          </p:sp>
          <p:sp>
            <p:nvSpPr>
              <p:cNvPr id="5" name="TextBox 5">
                <a:extLst>
                  <a:ext uri="{FF2B5EF4-FFF2-40B4-BE49-F238E27FC236}">
                    <a16:creationId xmlns:a16="http://schemas.microsoft.com/office/drawing/2014/main" id="{FD8BE28C-90D0-F61F-2D58-DF51B5EEC410}"/>
                  </a:ext>
                </a:extLst>
              </p:cNvPr>
              <p:cNvSpPr txBox="1"/>
              <p:nvPr/>
            </p:nvSpPr>
            <p:spPr>
              <a:xfrm>
                <a:off x="0" y="-76200"/>
                <a:ext cx="3329089" cy="17379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6"/>
                  </a:lnSpc>
                </a:pPr>
                <a:endParaRPr/>
              </a:p>
            </p:txBody>
          </p:sp>
        </p:grp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0253A770-A075-FE01-F367-93D4D730AB6A}"/>
              </a:ext>
            </a:extLst>
          </p:cNvPr>
          <p:cNvSpPr txBox="1"/>
          <p:nvPr/>
        </p:nvSpPr>
        <p:spPr>
          <a:xfrm>
            <a:off x="1457405" y="1910140"/>
            <a:ext cx="54921" cy="192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86"/>
              </a:lnSpc>
            </a:pPr>
            <a:r>
              <a:rPr lang="en-US" sz="1413" b="1" spc="2">
                <a:solidFill>
                  <a:srgbClr val="50A2B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9120DEBB-2F95-0341-A2E3-9000BB94E279}"/>
              </a:ext>
            </a:extLst>
          </p:cNvPr>
          <p:cNvSpPr txBox="1"/>
          <p:nvPr/>
        </p:nvSpPr>
        <p:spPr>
          <a:xfrm>
            <a:off x="2842674" y="4634551"/>
            <a:ext cx="4450270" cy="4552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79"/>
              </a:lnSpc>
            </a:pPr>
            <a:endParaRPr lang="en-US" sz="2700" spc="5" dirty="0">
              <a:solidFill>
                <a:srgbClr val="50A2B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2" name="Image 11" descr="Une image contenant Police, texte, logo, blanc&#10;&#10;Description générée automatiquement">
            <a:extLst>
              <a:ext uri="{FF2B5EF4-FFF2-40B4-BE49-F238E27FC236}">
                <a16:creationId xmlns:a16="http://schemas.microsoft.com/office/drawing/2014/main" id="{ADD200E4-C4DC-BF72-3FCE-A86BBBACFE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72" y="9905634"/>
            <a:ext cx="776421" cy="62916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A5D7006-A3D5-E7B0-89AE-156A624C5D83}"/>
              </a:ext>
            </a:extLst>
          </p:cNvPr>
          <p:cNvSpPr/>
          <p:nvPr/>
        </p:nvSpPr>
        <p:spPr>
          <a:xfrm>
            <a:off x="836524" y="4618769"/>
            <a:ext cx="1674929" cy="243429"/>
          </a:xfrm>
          <a:prstGeom prst="rect">
            <a:avLst/>
          </a:prstGeom>
          <a:solidFill>
            <a:srgbClr val="50A2B0"/>
          </a:solidFill>
          <a:ln>
            <a:solidFill>
              <a:srgbClr val="50A2B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B0B1C5A-7940-38CD-A399-1D35923D2870}"/>
              </a:ext>
            </a:extLst>
          </p:cNvPr>
          <p:cNvSpPr txBox="1"/>
          <p:nvPr/>
        </p:nvSpPr>
        <p:spPr>
          <a:xfrm>
            <a:off x="666289" y="4599869"/>
            <a:ext cx="20562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ontserrat" panose="00000500000000000000" pitchFamily="2" charset="0"/>
              </a:rPr>
              <a:t>Ligne  </a:t>
            </a:r>
            <a:r>
              <a:rPr lang="fr-FR" sz="1400" b="1" dirty="0">
                <a:solidFill>
                  <a:schemeClr val="bg1"/>
                </a:solidFill>
                <a:latin typeface="Montserrat" panose="00000500000000000000" pitchFamily="2" charset="0"/>
              </a:rPr>
              <a:t>MAGHREB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24AF64-90C5-491C-DD02-07EB0AB57FA9}"/>
              </a:ext>
            </a:extLst>
          </p:cNvPr>
          <p:cNvSpPr txBox="1"/>
          <p:nvPr/>
        </p:nvSpPr>
        <p:spPr>
          <a:xfrm>
            <a:off x="323259" y="5391699"/>
            <a:ext cx="3009459" cy="42421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Pierre‐Antoine</a:t>
            </a:r>
            <a:r>
              <a:rPr lang="fr-FR" sz="1600" b="1" kern="0" spc="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GREINER</a:t>
            </a:r>
            <a:endParaRPr lang="fr-FR" sz="1600" dirty="0"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Chef de ligne délégué</a:t>
            </a: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(+33)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682846784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pagreiner@marfret.fr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Christine</a:t>
            </a:r>
            <a:r>
              <a:rPr lang="fr-FR" sz="1600" b="1" kern="0" spc="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CERVELLO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spc="-6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607137725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ccevello@marfret.fr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Céline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KOHLER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488569159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ckohler@marfret.fr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40"/>
              </a:spcBef>
              <a:tabLst>
                <a:tab pos="3300730" algn="l"/>
              </a:tabLst>
            </a:pPr>
            <a:r>
              <a:rPr lang="fr-FR" sz="1600" b="1" kern="0" dirty="0" err="1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Sidali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MESNOUA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Service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3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3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(+33) 488569174</a:t>
            </a:r>
          </a:p>
          <a:p>
            <a:pPr marL="30480">
              <a:tabLst>
                <a:tab pos="32962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smesnoua@marfret.fr</a:t>
            </a:r>
            <a:endParaRPr lang="fr-FR" sz="1400" dirty="0">
              <a:solidFill>
                <a:srgbClr val="50A2B0"/>
              </a:solidFill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8293FCF-F64A-9EF2-E800-9400E979964C}"/>
              </a:ext>
            </a:extLst>
          </p:cNvPr>
          <p:cNvSpPr txBox="1"/>
          <p:nvPr/>
        </p:nvSpPr>
        <p:spPr>
          <a:xfrm>
            <a:off x="376432" y="5005438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MARSEILLE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E158E687-EA7E-0195-538B-1BF92F2CD850}"/>
              </a:ext>
            </a:extLst>
          </p:cNvPr>
          <p:cNvSpPr txBox="1"/>
          <p:nvPr/>
        </p:nvSpPr>
        <p:spPr>
          <a:xfrm>
            <a:off x="4388247" y="5032315"/>
            <a:ext cx="29031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Montserrat" panose="00000500000000000000" pitchFamily="2" charset="0"/>
              </a:rPr>
              <a:t>ALGER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FA58CA9-0EE3-4582-416F-F2D23D4A91D0}"/>
              </a:ext>
            </a:extLst>
          </p:cNvPr>
          <p:cNvSpPr txBox="1"/>
          <p:nvPr/>
        </p:nvSpPr>
        <p:spPr>
          <a:xfrm>
            <a:off x="4326382" y="5391699"/>
            <a:ext cx="3402588" cy="4598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>
              <a:tabLst>
                <a:tab pos="32289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Lamine</a:t>
            </a:r>
            <a:r>
              <a:rPr lang="fr-FR" sz="1600" b="1" kern="0" spc="-5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RABIA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44215" algn="l"/>
              </a:tabLst>
            </a:pP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Responsable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d’agence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353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770377207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25818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lrabia@marfret.fr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/>
            <a:r>
              <a:rPr lang="fr-FR" sz="16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 </a:t>
            </a: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Abdelghani BOUKARI</a:t>
            </a: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latin typeface="Montserrat" panose="00000500000000000000" pitchFamily="2" charset="0"/>
                <a:ea typeface="Calibri" panose="020F0502020204030204" pitchFamily="34" charset="0"/>
              </a:rPr>
              <a:t>Responsable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770137204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chemeClr val="accent5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aboukari@marfret.fr</a:t>
            </a:r>
            <a:endParaRPr lang="fr-FR" sz="1400" spc="-10" dirty="0">
              <a:solidFill>
                <a:schemeClr val="accent5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endParaRPr lang="fr-FR" sz="18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140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Rania</a:t>
            </a:r>
            <a:r>
              <a:rPr lang="fr-FR" sz="1600" b="1" kern="0" spc="-4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CHENNIT 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7977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</a:t>
            </a:r>
            <a:r>
              <a:rPr lang="fr-FR" sz="1400" i="1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ommerciale</a:t>
            </a:r>
            <a:endParaRPr lang="fr-FR" sz="1400" i="1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882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770278436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2549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lmokrani@marfret.fr</a:t>
            </a:r>
            <a:endParaRPr lang="fr-FR" sz="1400" dirty="0">
              <a:solidFill>
                <a:srgbClr val="50A2B0"/>
              </a:solidFill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1335"/>
              </a:spcBef>
              <a:tabLst>
                <a:tab pos="3317875" algn="l"/>
              </a:tabLst>
            </a:pPr>
            <a:r>
              <a:rPr lang="fr-FR" sz="1600" b="1" kern="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Djazia</a:t>
            </a:r>
            <a:r>
              <a:rPr lang="fr-FR" sz="1600" b="1" kern="0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600" b="1" kern="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IAZZOUGUEN</a:t>
            </a:r>
            <a:endParaRPr lang="fr-FR" sz="1600" b="1" kern="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tabLst>
                <a:tab pos="3296285" algn="l"/>
              </a:tabLst>
            </a:pP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Assistante</a:t>
            </a:r>
            <a:r>
              <a:rPr lang="fr-FR" sz="1400" i="1" spc="-5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i="1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commerciale</a:t>
            </a: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TEL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1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(+213) 770137232</a:t>
            </a:r>
            <a:endParaRPr lang="fr-FR" sz="1400" dirty="0">
              <a:effectLst/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pPr marL="30480">
              <a:spcBef>
                <a:spcPts val="5"/>
              </a:spcBef>
              <a:tabLst>
                <a:tab pos="3303905" algn="l"/>
              </a:tabLst>
            </a:pP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Mail</a:t>
            </a:r>
            <a:r>
              <a:rPr lang="fr-FR" sz="1400" spc="-2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:</a:t>
            </a:r>
            <a:r>
              <a:rPr lang="fr-FR" sz="1400" spc="-5" dirty="0">
                <a:effectLst/>
                <a:latin typeface="Montserrat" panose="00000500000000000000" pitchFamily="2" charset="0"/>
                <a:ea typeface="Calibri" panose="020F0502020204030204" pitchFamily="34" charset="0"/>
              </a:rPr>
              <a:t> </a:t>
            </a:r>
            <a:r>
              <a:rPr lang="fr-FR" sz="1400" spc="-10" dirty="0">
                <a:solidFill>
                  <a:srgbClr val="50A2B0"/>
                </a:solidFill>
                <a:latin typeface="Montserrat" panose="00000500000000000000" pitchFamily="2" charset="0"/>
                <a:ea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diazzouguen@marfret.fr</a:t>
            </a:r>
            <a:endParaRPr lang="fr-FR" sz="1400" spc="-10" dirty="0">
              <a:solidFill>
                <a:srgbClr val="50A2B0"/>
              </a:solidFill>
              <a:latin typeface="Montserrat" panose="00000500000000000000" pitchFamily="2" charset="0"/>
              <a:ea typeface="Calibri" panose="020F0502020204030204" pitchFamily="34" charset="0"/>
            </a:endParaRPr>
          </a:p>
          <a:p>
            <a:endParaRPr lang="fr-FR" sz="1600" dirty="0">
              <a:latin typeface="Montserrat" panose="00000500000000000000" pitchFamily="2" charset="0"/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3B8CF9E-6BD8-75E0-7F7A-89A1F934E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383643"/>
              </p:ext>
            </p:extLst>
          </p:nvPr>
        </p:nvGraphicFramePr>
        <p:xfrm>
          <a:off x="192649" y="260068"/>
          <a:ext cx="7098709" cy="16983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339751">
                  <a:extLst>
                    <a:ext uri="{9D8B030D-6E8A-4147-A177-3AD203B41FA5}">
                      <a16:colId xmlns:a16="http://schemas.microsoft.com/office/drawing/2014/main" val="828370426"/>
                    </a:ext>
                  </a:extLst>
                </a:gridCol>
                <a:gridCol w="1115992">
                  <a:extLst>
                    <a:ext uri="{9D8B030D-6E8A-4147-A177-3AD203B41FA5}">
                      <a16:colId xmlns:a16="http://schemas.microsoft.com/office/drawing/2014/main" val="3855543840"/>
                    </a:ext>
                  </a:extLst>
                </a:gridCol>
                <a:gridCol w="815658">
                  <a:extLst>
                    <a:ext uri="{9D8B030D-6E8A-4147-A177-3AD203B41FA5}">
                      <a16:colId xmlns:a16="http://schemas.microsoft.com/office/drawing/2014/main" val="422508361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31474798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27425172"/>
                    </a:ext>
                  </a:extLst>
                </a:gridCol>
                <a:gridCol w="1227108">
                  <a:extLst>
                    <a:ext uri="{9D8B030D-6E8A-4147-A177-3AD203B41FA5}">
                      <a16:colId xmlns:a16="http://schemas.microsoft.com/office/drawing/2014/main" val="2388940205"/>
                    </a:ext>
                  </a:extLst>
                </a:gridCol>
              </a:tblGrid>
              <a:tr h="2016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CATEGORIE</a:t>
                      </a:r>
                    </a:p>
                  </a:txBody>
                  <a:tcPr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RUBRIQUE</a:t>
                      </a: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UNITE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TARIF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DEVISE</a:t>
                      </a:r>
                    </a:p>
                  </a:txBody>
                  <a:tcP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fr-FR" sz="1050" b="1" kern="1200" dirty="0">
                          <a:solidFill>
                            <a:schemeClr val="bg1"/>
                          </a:solidFill>
                          <a:latin typeface="Aharoni" panose="02010803020104030203" pitchFamily="2" charset="-79"/>
                          <a:ea typeface="+mn-ea"/>
                          <a:cs typeface="Aharoni" panose="02010803020104030203" pitchFamily="2" charset="-79"/>
                        </a:rPr>
                        <a:t>Application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578546"/>
                  </a:ext>
                </a:extLst>
              </a:tr>
              <a:tr h="203522">
                <a:tc rowSpan="4"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Frais additionnels et exceptionnels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Perte </a:t>
                      </a:r>
                      <a:r>
                        <a:rPr lang="fr-FR" sz="1000" dirty="0" err="1"/>
                        <a:t>BLs</a:t>
                      </a:r>
                      <a:r>
                        <a:rPr lang="fr-FR" sz="1000" dirty="0"/>
                        <a:t> originale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BL</a:t>
                      </a: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Dès les premiers échanges LOI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7442164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Réutilisations de conteneur IMP à EXP avec accord de la </a:t>
                      </a:r>
                      <a:r>
                        <a:rPr lang="fr-FR" sz="1000"/>
                        <a:t>ligne </a:t>
                      </a:r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Avec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089607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 err="1">
                          <a:latin typeface="Abadi Extra Light" panose="020F0502020204030204" pitchFamily="34" charset="0"/>
                        </a:rPr>
                        <a:t>Cntr</a:t>
                      </a:r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badi Extra Light" panose="020F0502020204030204" pitchFamily="34" charset="0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Euros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Abadi Extra Light" panose="020F0502020204030204" pitchFamily="34" charset="0"/>
                        </a:rPr>
                        <a:t>Sans accord</a:t>
                      </a: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49110"/>
                  </a:ext>
                </a:extLst>
              </a:tr>
              <a:tr h="203522">
                <a:tc vMerge="1">
                  <a:txBody>
                    <a:bodyPr/>
                    <a:lstStyle/>
                    <a:p>
                      <a:pPr algn="ctr"/>
                      <a:endParaRPr lang="fr-FR" sz="1000" b="1" dirty="0"/>
                    </a:p>
                  </a:txBody>
                  <a:tcPr anchor="ctr">
                    <a:lnL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latin typeface="Abadi Extra Light" panose="020F0502020204030204" pitchFamily="34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4956197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926A4496-CB43-0DA4-8687-867A76E454F3}"/>
              </a:ext>
            </a:extLst>
          </p:cNvPr>
          <p:cNvSpPr txBox="1"/>
          <p:nvPr/>
        </p:nvSpPr>
        <p:spPr>
          <a:xfrm>
            <a:off x="228640" y="2215184"/>
            <a:ext cx="7080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0000"/>
                </a:solidFill>
                <a:latin typeface="Aptos" panose="020B0004020202020204" pitchFamily="34" charset="0"/>
              </a:rPr>
              <a:t>Les tarifs affichés sur ce site sont fournis à titre purement indicatif. Bien que Marfret s'efforce de fournir des informations actualisées, elle ne peut garantir leur exactitude, leur absence d'erreurs ou leur mise à jour en temps réel. Tous frais additionnels éventuellement en vigueur au moment de l'expédition seront appliqués. </a:t>
            </a:r>
            <a:endParaRPr lang="fr-FR" sz="10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006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61f4f9-6dd1-40bc-bda2-992a02915c17">
      <Terms xmlns="http://schemas.microsoft.com/office/infopath/2007/PartnerControls"/>
    </lcf76f155ced4ddcb4097134ff3c332f>
    <TaxCatchAll xmlns="8bf97a9e-ba1a-4f02-95f0-61de683ccd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CAA5B769EF544BB2238433241132B" ma:contentTypeVersion="13" ma:contentTypeDescription="Crée un document." ma:contentTypeScope="" ma:versionID="9bc3c50b573f6c9ba1b0d902daab4577">
  <xsd:schema xmlns:xsd="http://www.w3.org/2001/XMLSchema" xmlns:xs="http://www.w3.org/2001/XMLSchema" xmlns:p="http://schemas.microsoft.com/office/2006/metadata/properties" xmlns:ns2="0f61f4f9-6dd1-40bc-bda2-992a02915c17" xmlns:ns3="8bf97a9e-ba1a-4f02-95f0-61de683ccda5" targetNamespace="http://schemas.microsoft.com/office/2006/metadata/properties" ma:root="true" ma:fieldsID="05b5483f2e964488d8e02a2427f7fc26" ns2:_="" ns3:_="">
    <xsd:import namespace="0f61f4f9-6dd1-40bc-bda2-992a02915c17"/>
    <xsd:import namespace="8bf97a9e-ba1a-4f02-95f0-61de683ccd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61f4f9-6dd1-40bc-bda2-992a02915c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14a3fabd-8653-49eb-b38c-de678b99cd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97a9e-ba1a-4f02-95f0-61de683ccd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58655c3-ebd2-4a17-bf3d-ff4fa2956a2f}" ma:internalName="TaxCatchAll" ma:showField="CatchAllData" ma:web="8bf97a9e-ba1a-4f02-95f0-61de683ccd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4DEBF4-9A12-43C6-8A10-A76D447DF834}">
  <ds:schemaRefs>
    <ds:schemaRef ds:uri="http://schemas.microsoft.com/office/2006/metadata/properties"/>
    <ds:schemaRef ds:uri="http://schemas.microsoft.com/office/infopath/2007/PartnerControls"/>
    <ds:schemaRef ds:uri="0f61f4f9-6dd1-40bc-bda2-992a02915c17"/>
    <ds:schemaRef ds:uri="8bf97a9e-ba1a-4f02-95f0-61de683ccda5"/>
  </ds:schemaRefs>
</ds:datastoreItem>
</file>

<file path=customXml/itemProps2.xml><?xml version="1.0" encoding="utf-8"?>
<ds:datastoreItem xmlns:ds="http://schemas.openxmlformats.org/officeDocument/2006/customXml" ds:itemID="{A494D5E4-DDB7-44C7-8A37-C13E03C213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61f4f9-6dd1-40bc-bda2-992a02915c17"/>
    <ds:schemaRef ds:uri="8bf97a9e-ba1a-4f02-95f0-61de683ccd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460C9D-6BA8-43CA-BF3F-641E0CF4F6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4472</TotalTime>
  <Words>507</Words>
  <Application>Microsoft Office PowerPoint</Application>
  <PresentationFormat>Personnalisé</PresentationFormat>
  <Paragraphs>205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Montserrat Bold</vt:lpstr>
      <vt:lpstr>Arial</vt:lpstr>
      <vt:lpstr>Aptos</vt:lpstr>
      <vt:lpstr>Aharoni</vt:lpstr>
      <vt:lpstr>Abadi Extra Light</vt:lpstr>
      <vt:lpstr>Montserrat</vt:lpstr>
      <vt:lpstr>Calibri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nasp_07_06_24_f.pdf</dc:title>
  <dc:creator>Clothilde LAMARE</dc:creator>
  <cp:lastModifiedBy>Christine Cervello</cp:lastModifiedBy>
  <cp:revision>13</cp:revision>
  <dcterms:created xsi:type="dcterms:W3CDTF">2006-08-16T00:00:00Z</dcterms:created>
  <dcterms:modified xsi:type="dcterms:W3CDTF">2026-01-12T15:38:23Z</dcterms:modified>
  <dc:identifier>DAGYZyxlsGY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0x010100674CAA5B769EF544BB2238433241132B</vt:lpwstr>
  </property>
  <property fmtid="{D5CDD505-2E9C-101B-9397-08002B2CF9AE}" pid="3" name="MediaServiceImageTags">
    <vt:lpwstr/>
  </property>
</Properties>
</file>