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7"/>
  </p:notesMasterIdLst>
  <p:sldIdLst>
    <p:sldId id="261" r:id="rId5"/>
    <p:sldId id="263" r:id="rId6"/>
  </p:sldIdLst>
  <p:sldSz cx="7556500" cy="10693400"/>
  <p:notesSz cx="6858000" cy="9144000"/>
  <p:embeddedFontLst>
    <p:embeddedFont>
      <p:font typeface="Abadi Extra Light" panose="020B0604020202020204" charset="0"/>
      <p:regular r:id="rId8"/>
    </p:embeddedFont>
    <p:embeddedFont>
      <p:font typeface="Aharoni" panose="02010803020104030203" pitchFamily="2" charset="-79"/>
      <p:bold r:id="rId9"/>
    </p:embeddedFont>
    <p:embeddedFont>
      <p:font typeface="Montserrat" panose="00000500000000000000" pitchFamily="2" charset="0"/>
      <p:regular r:id="rId10"/>
      <p:bold r:id="rId11"/>
      <p:italic r:id="rId12"/>
      <p:boldItalic r:id="rId13"/>
    </p:embeddedFont>
    <p:embeddedFont>
      <p:font typeface="Montserrat Bold" panose="00000800000000000000" charset="0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7" userDrawn="1">
          <p15:clr>
            <a:srgbClr val="A4A3A4"/>
          </p15:clr>
        </p15:guide>
        <p15:guide id="2" pos="20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A2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3057"/>
        <p:guide pos="20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23T15:35:03.719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1231.64001"/>
      <inkml:brushProperty name="anchorY" value="-2687.91577"/>
      <inkml:brushProperty name="scaleFactor" value="0.5"/>
    </inkml:brush>
  </inkml:definitions>
  <inkml:trace contextRef="#ctx0" brushRef="#br0">0 1 24575,'0'6'0,"8"3"0,0-1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23T15:35:05.410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gnorePressure" value="1"/>
      <inkml:brushProperty name="inkEffects" value="galaxy"/>
      <inkml:brushProperty name="anchorX" value="-53.92587"/>
      <inkml:brushProperty name="anchorY" value="-3981.34229"/>
      <inkml:brushProperty name="scaleFactor" value="0.5"/>
    </inkml:brush>
  </inkml:definitions>
  <inkml:trace contextRef="#ctx0" brushRef="#br0">1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53982E-6BB5-4E9E-8620-C9919FAED7C2}" type="datetimeFigureOut">
              <a:rPr lang="fr-FR" smtClean="0"/>
              <a:t>26/06/2026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739CB-6526-4124-8093-71EBBF2B12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4903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621" y="3014820"/>
            <a:ext cx="5492373" cy="20802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9242" y="5499463"/>
            <a:ext cx="4523131" cy="2480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84671" y="388648"/>
            <a:ext cx="1453863" cy="82806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081" y="388648"/>
            <a:ext cx="4253897" cy="82806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423" y="6236320"/>
            <a:ext cx="5492373" cy="192750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423" y="4113366"/>
            <a:ext cx="5492373" cy="21229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081" y="2264485"/>
            <a:ext cx="2853880" cy="64048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4654" y="2264485"/>
            <a:ext cx="2853880" cy="64048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081" y="2172378"/>
            <a:ext cx="2855002" cy="90534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3081" y="3077722"/>
            <a:ext cx="2855002" cy="55915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2411" y="2172378"/>
            <a:ext cx="2856124" cy="90534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2411" y="3077722"/>
            <a:ext cx="2856124" cy="55915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081" y="386400"/>
            <a:ext cx="2125827" cy="164444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312" y="386401"/>
            <a:ext cx="3612222" cy="828289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081" y="2030848"/>
            <a:ext cx="2125827" cy="66384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522" y="6793454"/>
            <a:ext cx="3876969" cy="80200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66522" y="867154"/>
            <a:ext cx="3876969" cy="58229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6522" y="7595460"/>
            <a:ext cx="3876969" cy="113898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081" y="388647"/>
            <a:ext cx="5815454" cy="16174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081" y="2264485"/>
            <a:ext cx="5815454" cy="6404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3081" y="8995037"/>
            <a:ext cx="1507710" cy="516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7719" y="8995037"/>
            <a:ext cx="2046178" cy="516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30824" y="8995037"/>
            <a:ext cx="1507710" cy="516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customXml" Target="../ink/ink2.xml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4" Type="http://schemas.openxmlformats.org/officeDocument/2006/relationships/customXml" Target="../ink/ink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lrabia@marfret.fr" TargetMode="External"/><Relationship Id="rId3" Type="http://schemas.openxmlformats.org/officeDocument/2006/relationships/image" Target="../media/image2.jpeg"/><Relationship Id="rId7" Type="http://schemas.openxmlformats.org/officeDocument/2006/relationships/hyperlink" Target="mailto:smesnoua@marfret.fr" TargetMode="External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ckohler@marfret.fr" TargetMode="External"/><Relationship Id="rId11" Type="http://schemas.openxmlformats.org/officeDocument/2006/relationships/hyperlink" Target="mailto:diazzouguen@marfret.fr" TargetMode="External"/><Relationship Id="rId5" Type="http://schemas.openxmlformats.org/officeDocument/2006/relationships/hyperlink" Target="mailto:ccevello@marfret.fr" TargetMode="External"/><Relationship Id="rId10" Type="http://schemas.openxmlformats.org/officeDocument/2006/relationships/hyperlink" Target="mailto:lmokrani@marfret.fr" TargetMode="External"/><Relationship Id="rId4" Type="http://schemas.openxmlformats.org/officeDocument/2006/relationships/hyperlink" Target="mailto:pagreiner@marfret.fr" TargetMode="External"/><Relationship Id="rId9" Type="http://schemas.openxmlformats.org/officeDocument/2006/relationships/hyperlink" Target="mailto:aboukari@marfret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89EFB-ABD0-FE74-6190-8C51444E9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>
            <a:extLst>
              <a:ext uri="{FF2B5EF4-FFF2-40B4-BE49-F238E27FC236}">
                <a16:creationId xmlns:a16="http://schemas.microsoft.com/office/drawing/2014/main" id="{2A639705-72C7-AEDD-EDCC-B3355C68FFBF}"/>
              </a:ext>
            </a:extLst>
          </p:cNvPr>
          <p:cNvGrpSpPr/>
          <p:nvPr/>
        </p:nvGrpSpPr>
        <p:grpSpPr>
          <a:xfrm>
            <a:off x="211153" y="317500"/>
            <a:ext cx="7238999" cy="10375900"/>
            <a:chOff x="158750" y="317500"/>
            <a:chExt cx="7238999" cy="10375900"/>
          </a:xfrm>
        </p:grpSpPr>
        <p:sp>
          <p:nvSpPr>
            <p:cNvPr id="2" name="Freeform 2">
              <a:extLst>
                <a:ext uri="{FF2B5EF4-FFF2-40B4-BE49-F238E27FC236}">
                  <a16:creationId xmlns:a16="http://schemas.microsoft.com/office/drawing/2014/main" id="{82153A9C-382C-F24D-590C-AADDACD4937F}"/>
                </a:ext>
              </a:extLst>
            </p:cNvPr>
            <p:cNvSpPr/>
            <p:nvPr/>
          </p:nvSpPr>
          <p:spPr>
            <a:xfrm>
              <a:off x="158750" y="317500"/>
              <a:ext cx="7238999" cy="10375900"/>
            </a:xfrm>
            <a:custGeom>
              <a:avLst/>
              <a:gdLst/>
              <a:ahLst/>
              <a:cxnLst/>
              <a:rect l="l" t="t" r="r" b="b"/>
              <a:pathLst>
                <a:path w="10466946" h="7330592">
                  <a:moveTo>
                    <a:pt x="0" y="0"/>
                  </a:moveTo>
                  <a:lnTo>
                    <a:pt x="10466946" y="0"/>
                  </a:lnTo>
                  <a:lnTo>
                    <a:pt x="10466946" y="7330592"/>
                  </a:lnTo>
                  <a:lnTo>
                    <a:pt x="0" y="73305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fr-FR"/>
            </a:p>
          </p:txBody>
        </p:sp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EC34AA08-51C7-D5B2-40F5-BDE33C2ACC84}"/>
                </a:ext>
              </a:extLst>
            </p:cNvPr>
            <p:cNvGrpSpPr/>
            <p:nvPr/>
          </p:nvGrpSpPr>
          <p:grpSpPr>
            <a:xfrm>
              <a:off x="194235" y="1348910"/>
              <a:ext cx="6934200" cy="7210890"/>
              <a:chOff x="0" y="-76200"/>
              <a:chExt cx="3329089" cy="1737914"/>
            </a:xfrm>
          </p:grpSpPr>
          <p:sp>
            <p:nvSpPr>
              <p:cNvPr id="4" name="Freeform 4">
                <a:extLst>
                  <a:ext uri="{FF2B5EF4-FFF2-40B4-BE49-F238E27FC236}">
                    <a16:creationId xmlns:a16="http://schemas.microsoft.com/office/drawing/2014/main" id="{8A1FEFEB-E41C-9862-573A-DEFA0AC2DC9F}"/>
                  </a:ext>
                </a:extLst>
              </p:cNvPr>
              <p:cNvSpPr/>
              <p:nvPr/>
            </p:nvSpPr>
            <p:spPr>
              <a:xfrm>
                <a:off x="112261" y="-76200"/>
                <a:ext cx="3216828" cy="1737914"/>
              </a:xfrm>
              <a:custGeom>
                <a:avLst/>
                <a:gdLst/>
                <a:ahLst/>
                <a:cxnLst/>
                <a:rect l="l" t="t" r="r" b="b"/>
                <a:pathLst>
                  <a:path w="3329089" h="1661714">
                    <a:moveTo>
                      <a:pt x="0" y="0"/>
                    </a:moveTo>
                    <a:lnTo>
                      <a:pt x="3329089" y="0"/>
                    </a:lnTo>
                    <a:lnTo>
                      <a:pt x="3329089" y="1661714"/>
                    </a:lnTo>
                    <a:lnTo>
                      <a:pt x="0" y="166171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5" name="TextBox 5">
                <a:extLst>
                  <a:ext uri="{FF2B5EF4-FFF2-40B4-BE49-F238E27FC236}">
                    <a16:creationId xmlns:a16="http://schemas.microsoft.com/office/drawing/2014/main" id="{D6CE5489-20B2-B39A-EE05-69271C206C0C}"/>
                  </a:ext>
                </a:extLst>
              </p:cNvPr>
              <p:cNvSpPr txBox="1"/>
              <p:nvPr/>
            </p:nvSpPr>
            <p:spPr>
              <a:xfrm>
                <a:off x="0" y="-76200"/>
                <a:ext cx="3329089" cy="17379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6"/>
                  </a:lnSpc>
                </a:pPr>
                <a:endParaRPr/>
              </a:p>
            </p:txBody>
          </p:sp>
        </p:grpSp>
      </p:grpSp>
      <p:sp>
        <p:nvSpPr>
          <p:cNvPr id="6" name="TextBox 6">
            <a:extLst>
              <a:ext uri="{FF2B5EF4-FFF2-40B4-BE49-F238E27FC236}">
                <a16:creationId xmlns:a16="http://schemas.microsoft.com/office/drawing/2014/main" id="{35FCCE4D-E620-FD45-D3E6-ECA07FB1FA41}"/>
              </a:ext>
            </a:extLst>
          </p:cNvPr>
          <p:cNvSpPr txBox="1"/>
          <p:nvPr/>
        </p:nvSpPr>
        <p:spPr>
          <a:xfrm>
            <a:off x="1457405" y="1910140"/>
            <a:ext cx="54921" cy="192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86"/>
              </a:lnSpc>
            </a:pPr>
            <a:r>
              <a:rPr lang="en-US" sz="1413" b="1" spc="2">
                <a:solidFill>
                  <a:srgbClr val="50A2B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929580CB-C9D3-3F8F-DC7E-B1A5E0915014}"/>
              </a:ext>
            </a:extLst>
          </p:cNvPr>
          <p:cNvSpPr txBox="1"/>
          <p:nvPr/>
        </p:nvSpPr>
        <p:spPr>
          <a:xfrm>
            <a:off x="3106230" y="467399"/>
            <a:ext cx="4450270" cy="455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79"/>
              </a:lnSpc>
            </a:pPr>
            <a:r>
              <a:rPr lang="en-US" sz="2700" spc="5" dirty="0">
                <a:solidFill>
                  <a:srgbClr val="50A2B0"/>
                </a:solidFill>
                <a:latin typeface="Montserrat"/>
                <a:ea typeface="Montserrat"/>
                <a:cs typeface="Montserrat"/>
                <a:sym typeface="Montserrat"/>
              </a:rPr>
              <a:t>FRAIS ADDITIONNELS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EFF30500-3F62-DFE1-5204-1061972556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00010"/>
              </p:ext>
            </p:extLst>
          </p:nvPr>
        </p:nvGraphicFramePr>
        <p:xfrm>
          <a:off x="462011" y="1305709"/>
          <a:ext cx="6579047" cy="898474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74586">
                  <a:extLst>
                    <a:ext uri="{9D8B030D-6E8A-4147-A177-3AD203B41FA5}">
                      <a16:colId xmlns:a16="http://schemas.microsoft.com/office/drawing/2014/main" val="828370426"/>
                    </a:ext>
                  </a:extLst>
                </a:gridCol>
                <a:gridCol w="1180303">
                  <a:extLst>
                    <a:ext uri="{9D8B030D-6E8A-4147-A177-3AD203B41FA5}">
                      <a16:colId xmlns:a16="http://schemas.microsoft.com/office/drawing/2014/main" val="3855543840"/>
                    </a:ext>
                  </a:extLst>
                </a:gridCol>
                <a:gridCol w="827665">
                  <a:extLst>
                    <a:ext uri="{9D8B030D-6E8A-4147-A177-3AD203B41FA5}">
                      <a16:colId xmlns:a16="http://schemas.microsoft.com/office/drawing/2014/main" val="4225083616"/>
                    </a:ext>
                  </a:extLst>
                </a:gridCol>
                <a:gridCol w="939116">
                  <a:extLst>
                    <a:ext uri="{9D8B030D-6E8A-4147-A177-3AD203B41FA5}">
                      <a16:colId xmlns:a16="http://schemas.microsoft.com/office/drawing/2014/main" val="3314747989"/>
                    </a:ext>
                  </a:extLst>
                </a:gridCol>
                <a:gridCol w="1157377">
                  <a:extLst>
                    <a:ext uri="{9D8B030D-6E8A-4147-A177-3AD203B41FA5}">
                      <a16:colId xmlns:a16="http://schemas.microsoft.com/office/drawing/2014/main" val="4130849875"/>
                    </a:ext>
                  </a:extLst>
                </a:gridCol>
              </a:tblGrid>
              <a:tr h="31889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RUBRIQUE</a:t>
                      </a:r>
                    </a:p>
                  </a:txBody>
                  <a:tcPr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POL/POD</a:t>
                      </a: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UNITE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TARIF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DEVISE</a:t>
                      </a:r>
                      <a:endParaRPr lang="fr-FR" sz="1050" b="1" kern="1200" dirty="0">
                        <a:solidFill>
                          <a:schemeClr val="bg1"/>
                        </a:solidFill>
                        <a:latin typeface="Aharoni" panose="02010803020104030203" pitchFamily="2" charset="-79"/>
                        <a:ea typeface="+mn-ea"/>
                        <a:cs typeface="Aharoni" panose="02010803020104030203" pitchFamily="2" charset="-79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578546"/>
                  </a:ext>
                </a:extLst>
              </a:tr>
              <a:tr h="204582"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ICS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ALGER/MRS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BL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425105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BAF juillet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MRS/ALG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0939099"/>
                  </a:ext>
                </a:extLst>
              </a:tr>
              <a:tr h="318897">
                <a:tc rowSpan="4"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EU ETS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MRS/ALG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 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52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442164"/>
                  </a:ext>
                </a:extLst>
              </a:tr>
              <a:tr h="318897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MRS/ALG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 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91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089607"/>
                  </a:ext>
                </a:extLst>
              </a:tr>
              <a:tr h="318897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ALG/MRS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 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52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149110"/>
                  </a:ext>
                </a:extLst>
              </a:tr>
              <a:tr h="318897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ALG/MRS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 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91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956197"/>
                  </a:ext>
                </a:extLst>
              </a:tr>
              <a:tr h="318897">
                <a:tc rowSpan="3"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THC POL/POD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Marseille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260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87193530"/>
                  </a:ext>
                </a:extLst>
              </a:tr>
              <a:tr h="180186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14222734"/>
                  </a:ext>
                </a:extLst>
              </a:tr>
              <a:tr h="166089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OOG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520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925579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BRANCHEMENT A QUAI </a:t>
                      </a:r>
                    </a:p>
                    <a:p>
                      <a:pPr algn="ctr"/>
                      <a:r>
                        <a:rPr lang="fr-FR" sz="1100" b="1" dirty="0"/>
                        <a:t>  (1</a:t>
                      </a:r>
                      <a:r>
                        <a:rPr lang="fr-FR" sz="1100" b="1" baseline="30000" dirty="0"/>
                        <a:t>er</a:t>
                      </a:r>
                      <a:r>
                        <a:rPr lang="fr-FR" sz="1100" b="1" dirty="0"/>
                        <a:t> jour inclus)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745745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BRANCHEMENT A QUAI</a:t>
                      </a:r>
                    </a:p>
                    <a:p>
                      <a:pPr algn="ctr"/>
                      <a:r>
                        <a:rPr lang="fr-FR" sz="1100" b="1" dirty="0"/>
                        <a:t>(dès le jour de déchargement) 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7865307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ISPS CARRIER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72263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FRAIS FIXES BKGS DIGITAUX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289415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FRAIS FIXES BKGS MANUELS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740148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PLI CARTABLE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MRS/ALG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631371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EDITION A DESTINATION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ALGERIE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78997494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DHL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France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Envoi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Nous consulter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7763674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Maghreb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Envoi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Nous consulter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796530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Europe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Envoi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Nous consulter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4511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Annulation tardive (moins de 24h avant départ)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MRS/ALG ou ALG/MRS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Booking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300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Euos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095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MANIFEST CORRECTOR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92639691"/>
                  </a:ext>
                </a:extLst>
              </a:tr>
              <a:tr h="318897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CUSTOM FEES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correction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250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8685088"/>
                  </a:ext>
                </a:extLst>
              </a:tr>
              <a:tr h="163830">
                <a:tc rowSpan="2"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SURCH IMO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ctnr</a:t>
                      </a: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 20’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250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3405816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</a:txBody>
                  <a:tcPr anchor="ctr"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ctnr</a:t>
                      </a: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 40’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400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40479459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algn="ctr"/>
                      <a:r>
                        <a:rPr lang="fr-FR" sz="1100" b="1" dirty="0" err="1"/>
                        <a:t>Freetime</a:t>
                      </a:r>
                      <a:r>
                        <a:rPr lang="fr-FR" sz="1100" b="1" dirty="0"/>
                        <a:t> D&amp;D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MRS/ALG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ctnr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905175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France/ALG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ctnr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0374505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Algérie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4216517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Algérie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52673105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ALG/MRS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791875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ALG/MRS</a:t>
                      </a:r>
                    </a:p>
                  </a:txBody>
                  <a:tcPr anchor="ctr">
                    <a:lnB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50A2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6412901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0F13FF09-9879-4B73-C9E8-04AA262E5D88}"/>
              </a:ext>
            </a:extLst>
          </p:cNvPr>
          <p:cNvSpPr txBox="1"/>
          <p:nvPr/>
        </p:nvSpPr>
        <p:spPr>
          <a:xfrm>
            <a:off x="5625053" y="905999"/>
            <a:ext cx="118435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5">
                    <a:lumMod val="75000"/>
                  </a:schemeClr>
                </a:solidFill>
                <a:latin typeface="Abadi Extra Light" panose="020B0204020104020204" pitchFamily="34" charset="0"/>
              </a:rPr>
              <a:t>TARIFS 2026</a:t>
            </a:r>
          </a:p>
        </p:txBody>
      </p:sp>
      <p:pic>
        <p:nvPicPr>
          <p:cNvPr id="12" name="Image 11" descr="Une image contenant Police, texte, logo, blanc&#10;&#10;Description générée automatiquement">
            <a:extLst>
              <a:ext uri="{FF2B5EF4-FFF2-40B4-BE49-F238E27FC236}">
                <a16:creationId xmlns:a16="http://schemas.microsoft.com/office/drawing/2014/main" id="{4CA1B1F6-CB77-CF3C-CA94-918B8586CA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1572" y="9905634"/>
            <a:ext cx="776421" cy="629169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A47D49C-8CAF-936C-2EBC-0C33B4044906}"/>
              </a:ext>
            </a:extLst>
          </p:cNvPr>
          <p:cNvSpPr/>
          <p:nvPr/>
        </p:nvSpPr>
        <p:spPr>
          <a:xfrm>
            <a:off x="322838" y="467399"/>
            <a:ext cx="1398012" cy="438600"/>
          </a:xfrm>
          <a:prstGeom prst="rect">
            <a:avLst/>
          </a:prstGeom>
          <a:solidFill>
            <a:srgbClr val="50A2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3CA151E-4FBA-3D82-3702-12635AAC84E2}"/>
              </a:ext>
            </a:extLst>
          </p:cNvPr>
          <p:cNvSpPr txBox="1"/>
          <p:nvPr/>
        </p:nvSpPr>
        <p:spPr>
          <a:xfrm>
            <a:off x="429284" y="597581"/>
            <a:ext cx="20562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Montserrat" panose="00000500000000000000" pitchFamily="2" charset="0"/>
              </a:rPr>
              <a:t>Ligne  </a:t>
            </a:r>
            <a:r>
              <a:rPr lang="fr-FR" sz="1400" b="1" dirty="0">
                <a:solidFill>
                  <a:schemeClr val="bg1"/>
                </a:solidFill>
                <a:latin typeface="Montserrat" panose="00000500000000000000" pitchFamily="2" charset="0"/>
              </a:rPr>
              <a:t>MAGHREB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17" name="Encre 16">
                <a:extLst>
                  <a:ext uri="{FF2B5EF4-FFF2-40B4-BE49-F238E27FC236}">
                    <a16:creationId xmlns:a16="http://schemas.microsoft.com/office/drawing/2014/main" id="{0CE90D28-2D1B-26D2-C60B-11D724204C39}"/>
                  </a:ext>
                </a:extLst>
              </p14:cNvPr>
              <p14:cNvContentPartPr/>
              <p14:nvPr/>
            </p14:nvContentPartPr>
            <p14:xfrm>
              <a:off x="-1308046" y="1870975"/>
              <a:ext cx="6120" cy="8640"/>
            </p14:xfrm>
          </p:contentPart>
        </mc:Choice>
        <mc:Fallback xmlns="">
          <p:pic>
            <p:nvPicPr>
              <p:cNvPr id="17" name="Encre 16">
                <a:extLst>
                  <a:ext uri="{FF2B5EF4-FFF2-40B4-BE49-F238E27FC236}">
                    <a16:creationId xmlns:a16="http://schemas.microsoft.com/office/drawing/2014/main" id="{0CE90D28-2D1B-26D2-C60B-11D724204C3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1317046" y="1862335"/>
                <a:ext cx="23760" cy="2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7">
            <p14:nvContentPartPr>
              <p14:cNvPr id="18" name="Encre 17">
                <a:extLst>
                  <a:ext uri="{FF2B5EF4-FFF2-40B4-BE49-F238E27FC236}">
                    <a16:creationId xmlns:a16="http://schemas.microsoft.com/office/drawing/2014/main" id="{360C5DAD-B514-988C-712A-B9B87FB0E107}"/>
                  </a:ext>
                </a:extLst>
              </p14:cNvPr>
              <p14:cNvContentPartPr/>
              <p14:nvPr/>
            </p14:nvContentPartPr>
            <p14:xfrm>
              <a:off x="6669914" y="3165175"/>
              <a:ext cx="360" cy="360"/>
            </p14:xfrm>
          </p:contentPart>
        </mc:Choice>
        <mc:Fallback xmlns="">
          <p:pic>
            <p:nvPicPr>
              <p:cNvPr id="18" name="Encre 17">
                <a:extLst>
                  <a:ext uri="{FF2B5EF4-FFF2-40B4-BE49-F238E27FC236}">
                    <a16:creationId xmlns:a16="http://schemas.microsoft.com/office/drawing/2014/main" id="{360C5DAD-B514-988C-712A-B9B87FB0E10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661274" y="3156535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44413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8695A-989D-56C9-4811-D15DE0A88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>
            <a:extLst>
              <a:ext uri="{FF2B5EF4-FFF2-40B4-BE49-F238E27FC236}">
                <a16:creationId xmlns:a16="http://schemas.microsoft.com/office/drawing/2014/main" id="{406674BA-3E08-99C6-701A-A17EBF69E99B}"/>
              </a:ext>
            </a:extLst>
          </p:cNvPr>
          <p:cNvGrpSpPr/>
          <p:nvPr/>
        </p:nvGrpSpPr>
        <p:grpSpPr>
          <a:xfrm>
            <a:off x="158750" y="3302989"/>
            <a:ext cx="7238999" cy="7193802"/>
            <a:chOff x="158750" y="317500"/>
            <a:chExt cx="7238999" cy="10375900"/>
          </a:xfrm>
        </p:grpSpPr>
        <p:sp>
          <p:nvSpPr>
            <p:cNvPr id="2" name="Freeform 2">
              <a:extLst>
                <a:ext uri="{FF2B5EF4-FFF2-40B4-BE49-F238E27FC236}">
                  <a16:creationId xmlns:a16="http://schemas.microsoft.com/office/drawing/2014/main" id="{9EE38594-F0D1-78C4-8C3B-9337113EC2B6}"/>
                </a:ext>
              </a:extLst>
            </p:cNvPr>
            <p:cNvSpPr/>
            <p:nvPr/>
          </p:nvSpPr>
          <p:spPr>
            <a:xfrm>
              <a:off x="158750" y="317500"/>
              <a:ext cx="7238999" cy="10375900"/>
            </a:xfrm>
            <a:custGeom>
              <a:avLst/>
              <a:gdLst/>
              <a:ahLst/>
              <a:cxnLst/>
              <a:rect l="l" t="t" r="r" b="b"/>
              <a:pathLst>
                <a:path w="10466946" h="7330592">
                  <a:moveTo>
                    <a:pt x="0" y="0"/>
                  </a:moveTo>
                  <a:lnTo>
                    <a:pt x="10466946" y="0"/>
                  </a:lnTo>
                  <a:lnTo>
                    <a:pt x="10466946" y="7330592"/>
                  </a:lnTo>
                  <a:lnTo>
                    <a:pt x="0" y="73305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fr-FR"/>
            </a:p>
          </p:txBody>
        </p:sp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FA3DC2BA-9321-C920-D4DC-2B0BE9428DDB}"/>
                </a:ext>
              </a:extLst>
            </p:cNvPr>
            <p:cNvGrpSpPr/>
            <p:nvPr/>
          </p:nvGrpSpPr>
          <p:grpSpPr>
            <a:xfrm>
              <a:off x="194235" y="1348910"/>
              <a:ext cx="6934200" cy="7210890"/>
              <a:chOff x="0" y="-76200"/>
              <a:chExt cx="3329089" cy="1737914"/>
            </a:xfrm>
          </p:grpSpPr>
          <p:sp>
            <p:nvSpPr>
              <p:cNvPr id="4" name="Freeform 4">
                <a:extLst>
                  <a:ext uri="{FF2B5EF4-FFF2-40B4-BE49-F238E27FC236}">
                    <a16:creationId xmlns:a16="http://schemas.microsoft.com/office/drawing/2014/main" id="{087420FA-C690-8721-A3AA-E13FA941FDD7}"/>
                  </a:ext>
                </a:extLst>
              </p:cNvPr>
              <p:cNvSpPr/>
              <p:nvPr/>
            </p:nvSpPr>
            <p:spPr>
              <a:xfrm>
                <a:off x="112261" y="-76200"/>
                <a:ext cx="3216828" cy="1737914"/>
              </a:xfrm>
              <a:custGeom>
                <a:avLst/>
                <a:gdLst/>
                <a:ahLst/>
                <a:cxnLst/>
                <a:rect l="l" t="t" r="r" b="b"/>
                <a:pathLst>
                  <a:path w="3329089" h="1661714">
                    <a:moveTo>
                      <a:pt x="0" y="0"/>
                    </a:moveTo>
                    <a:lnTo>
                      <a:pt x="3329089" y="0"/>
                    </a:lnTo>
                    <a:lnTo>
                      <a:pt x="3329089" y="1661714"/>
                    </a:lnTo>
                    <a:lnTo>
                      <a:pt x="0" y="166171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pPr algn="ctr"/>
                <a:r>
                  <a:rPr lang="en-US" sz="2400" b="1" spc="5" dirty="0">
                    <a:solidFill>
                      <a:srgbClr val="50A2B0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CONTACTS</a:t>
                </a:r>
              </a:p>
              <a:p>
                <a:endParaRPr lang="fr-FR" dirty="0"/>
              </a:p>
            </p:txBody>
          </p:sp>
          <p:sp>
            <p:nvSpPr>
              <p:cNvPr id="5" name="TextBox 5">
                <a:extLst>
                  <a:ext uri="{FF2B5EF4-FFF2-40B4-BE49-F238E27FC236}">
                    <a16:creationId xmlns:a16="http://schemas.microsoft.com/office/drawing/2014/main" id="{FD8BE28C-90D0-F61F-2D58-DF51B5EEC410}"/>
                  </a:ext>
                </a:extLst>
              </p:cNvPr>
              <p:cNvSpPr txBox="1"/>
              <p:nvPr/>
            </p:nvSpPr>
            <p:spPr>
              <a:xfrm>
                <a:off x="0" y="-76200"/>
                <a:ext cx="3329089" cy="17379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6"/>
                  </a:lnSpc>
                </a:pPr>
                <a:endParaRPr/>
              </a:p>
            </p:txBody>
          </p:sp>
        </p:grpSp>
      </p:grpSp>
      <p:sp>
        <p:nvSpPr>
          <p:cNvPr id="6" name="TextBox 6">
            <a:extLst>
              <a:ext uri="{FF2B5EF4-FFF2-40B4-BE49-F238E27FC236}">
                <a16:creationId xmlns:a16="http://schemas.microsoft.com/office/drawing/2014/main" id="{0253A770-A075-FE01-F367-93D4D730AB6A}"/>
              </a:ext>
            </a:extLst>
          </p:cNvPr>
          <p:cNvSpPr txBox="1"/>
          <p:nvPr/>
        </p:nvSpPr>
        <p:spPr>
          <a:xfrm>
            <a:off x="1457405" y="1910140"/>
            <a:ext cx="54921" cy="192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86"/>
              </a:lnSpc>
            </a:pPr>
            <a:r>
              <a:rPr lang="en-US" sz="1413" b="1" spc="2">
                <a:solidFill>
                  <a:srgbClr val="50A2B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9120DEBB-2F95-0341-A2E3-9000BB94E279}"/>
              </a:ext>
            </a:extLst>
          </p:cNvPr>
          <p:cNvSpPr txBox="1"/>
          <p:nvPr/>
        </p:nvSpPr>
        <p:spPr>
          <a:xfrm>
            <a:off x="2842674" y="4634551"/>
            <a:ext cx="4450270" cy="455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79"/>
              </a:lnSpc>
            </a:pPr>
            <a:endParaRPr lang="en-US" sz="2700" spc="5" dirty="0">
              <a:solidFill>
                <a:srgbClr val="50A2B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2" name="Image 11" descr="Une image contenant Police, texte, logo, blanc&#10;&#10;Description générée automatiquement">
            <a:extLst>
              <a:ext uri="{FF2B5EF4-FFF2-40B4-BE49-F238E27FC236}">
                <a16:creationId xmlns:a16="http://schemas.microsoft.com/office/drawing/2014/main" id="{ADD200E4-C4DC-BF72-3FCE-A86BBBACFE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1572" y="9905634"/>
            <a:ext cx="776421" cy="62916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A5D7006-A3D5-E7B0-89AE-156A624C5D83}"/>
              </a:ext>
            </a:extLst>
          </p:cNvPr>
          <p:cNvSpPr/>
          <p:nvPr/>
        </p:nvSpPr>
        <p:spPr>
          <a:xfrm>
            <a:off x="836524" y="4618769"/>
            <a:ext cx="1674929" cy="243429"/>
          </a:xfrm>
          <a:prstGeom prst="rect">
            <a:avLst/>
          </a:prstGeom>
          <a:solidFill>
            <a:srgbClr val="50A2B0"/>
          </a:solidFill>
          <a:ln>
            <a:solidFill>
              <a:srgbClr val="50A2B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B0B1C5A-7940-38CD-A399-1D35923D2870}"/>
              </a:ext>
            </a:extLst>
          </p:cNvPr>
          <p:cNvSpPr txBox="1"/>
          <p:nvPr/>
        </p:nvSpPr>
        <p:spPr>
          <a:xfrm>
            <a:off x="666289" y="4599869"/>
            <a:ext cx="20562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bg1"/>
                </a:solidFill>
                <a:latin typeface="Montserrat" panose="00000500000000000000" pitchFamily="2" charset="0"/>
              </a:rPr>
              <a:t>Ligne  </a:t>
            </a:r>
            <a:r>
              <a:rPr lang="fr-FR" sz="1400" b="1" dirty="0">
                <a:solidFill>
                  <a:schemeClr val="bg1"/>
                </a:solidFill>
                <a:latin typeface="Montserrat" panose="00000500000000000000" pitchFamily="2" charset="0"/>
              </a:rPr>
              <a:t>MAGHREB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B24AF64-90C5-491C-DD02-07EB0AB57FA9}"/>
              </a:ext>
            </a:extLst>
          </p:cNvPr>
          <p:cNvSpPr txBox="1"/>
          <p:nvPr/>
        </p:nvSpPr>
        <p:spPr>
          <a:xfrm>
            <a:off x="323259" y="5391699"/>
            <a:ext cx="3009459" cy="42421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>
              <a:tabLst>
                <a:tab pos="3228975" algn="l"/>
              </a:tabLst>
            </a:pP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Pierre‐Antoine</a:t>
            </a:r>
            <a:r>
              <a:rPr lang="fr-FR" sz="1600" b="1" kern="0" spc="3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GREINER</a:t>
            </a:r>
            <a:endParaRPr lang="fr-FR" sz="1600" dirty="0"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44215" algn="l"/>
              </a:tabLst>
            </a:pPr>
            <a:r>
              <a:rPr lang="fr-FR" sz="1400" i="1" dirty="0">
                <a:latin typeface="Montserrat" panose="00000500000000000000" pitchFamily="2" charset="0"/>
                <a:ea typeface="Calibri" panose="020F0502020204030204" pitchFamily="34" charset="0"/>
              </a:rPr>
              <a:t>Chef de ligne délégué</a:t>
            </a:r>
          </a:p>
          <a:p>
            <a:pPr marL="30480">
              <a:tabLst>
                <a:tab pos="32353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(+33) 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682846784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25818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pagreiner@marfret.fr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/>
            <a:r>
              <a:rPr lang="fr-FR" sz="16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 </a:t>
            </a:r>
          </a:p>
          <a:p>
            <a:pPr marL="30480">
              <a:tabLst>
                <a:tab pos="3279140" algn="l"/>
              </a:tabLst>
            </a:pP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Christine</a:t>
            </a:r>
            <a:r>
              <a:rPr lang="fr-FR" sz="1600" b="1" kern="0" spc="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CERVELLO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79775" algn="l"/>
              </a:tabLst>
            </a:pP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Service</a:t>
            </a:r>
            <a:r>
              <a:rPr lang="fr-FR" sz="1400" i="1" spc="-6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commercial</a:t>
            </a:r>
            <a:endParaRPr lang="fr-FR" sz="1400" i="1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88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(+33) 607137725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2549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ccevello@marfret.fr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1335"/>
              </a:spcBef>
              <a:tabLst>
                <a:tab pos="3317875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Céline</a:t>
            </a:r>
            <a:r>
              <a:rPr lang="fr-FR" sz="1600" b="1" kern="0" spc="-5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KOHLER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6285" algn="l"/>
              </a:tabLst>
            </a:pPr>
            <a:r>
              <a:rPr lang="fr-FR" sz="1400" i="1" spc="-10" dirty="0">
                <a:latin typeface="Montserrat" panose="00000500000000000000" pitchFamily="2" charset="0"/>
                <a:ea typeface="Calibri" panose="020F0502020204030204" pitchFamily="34" charset="0"/>
              </a:rPr>
              <a:t>Service</a:t>
            </a:r>
            <a:r>
              <a:rPr lang="fr-FR" sz="1400" i="1" dirty="0"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spc="-10" dirty="0">
                <a:latin typeface="Montserrat" panose="00000500000000000000" pitchFamily="2" charset="0"/>
                <a:ea typeface="Calibri" panose="020F0502020204030204" pitchFamily="34" charset="0"/>
              </a:rPr>
              <a:t>Commercial</a:t>
            </a:r>
          </a:p>
          <a:p>
            <a:pPr marL="30480">
              <a:spcBef>
                <a:spcPts val="5"/>
              </a:spcBef>
              <a:tabLst>
                <a:tab pos="330390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3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3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(+33) 488569159</a:t>
            </a:r>
          </a:p>
          <a:p>
            <a:pPr marL="30480">
              <a:spcBef>
                <a:spcPts val="5"/>
              </a:spcBef>
              <a:tabLst>
                <a:tab pos="330390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ckohler@marfret.fr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1340"/>
              </a:spcBef>
              <a:tabLst>
                <a:tab pos="3300730" algn="l"/>
              </a:tabLst>
            </a:pPr>
            <a:r>
              <a:rPr lang="fr-FR" sz="1600" b="1" kern="0" dirty="0" err="1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Sidali</a:t>
            </a:r>
            <a:r>
              <a:rPr lang="fr-FR" sz="1600" b="1" kern="0" spc="-5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MESNOUA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6285" algn="l"/>
              </a:tabLst>
            </a:pP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Service</a:t>
            </a: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Commercial</a:t>
            </a:r>
          </a:p>
          <a:p>
            <a:pPr marL="30480">
              <a:tabLst>
                <a:tab pos="329628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3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3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(+33) 488569174</a:t>
            </a:r>
          </a:p>
          <a:p>
            <a:pPr marL="30480">
              <a:tabLst>
                <a:tab pos="329628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smesnoua@marfret.fr</a:t>
            </a:r>
            <a:endParaRPr lang="fr-FR" sz="1400" dirty="0">
              <a:solidFill>
                <a:srgbClr val="50A2B0"/>
              </a:solidFill>
              <a:latin typeface="Montserrat" panose="00000500000000000000" pitchFamily="2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8293FCF-F64A-9EF2-E800-9400E979964C}"/>
              </a:ext>
            </a:extLst>
          </p:cNvPr>
          <p:cNvSpPr txBox="1"/>
          <p:nvPr/>
        </p:nvSpPr>
        <p:spPr>
          <a:xfrm>
            <a:off x="376432" y="5005438"/>
            <a:ext cx="290311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Montserrat" panose="00000500000000000000" pitchFamily="2" charset="0"/>
              </a:rPr>
              <a:t>MARSEILLE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158E687-EA7E-0195-538B-1BF92F2CD850}"/>
              </a:ext>
            </a:extLst>
          </p:cNvPr>
          <p:cNvSpPr txBox="1"/>
          <p:nvPr/>
        </p:nvSpPr>
        <p:spPr>
          <a:xfrm>
            <a:off x="4388247" y="5032315"/>
            <a:ext cx="290311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Montserrat" panose="00000500000000000000" pitchFamily="2" charset="0"/>
              </a:rPr>
              <a:t>ALGER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FA58CA9-0EE3-4582-416F-F2D23D4A91D0}"/>
              </a:ext>
            </a:extLst>
          </p:cNvPr>
          <p:cNvSpPr txBox="1"/>
          <p:nvPr/>
        </p:nvSpPr>
        <p:spPr>
          <a:xfrm>
            <a:off x="4326382" y="5391699"/>
            <a:ext cx="3402588" cy="4598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>
              <a:tabLst>
                <a:tab pos="3228975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Lamine</a:t>
            </a:r>
            <a:r>
              <a:rPr lang="fr-FR" sz="1600" b="1" kern="0" spc="-5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RABIA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44215" algn="l"/>
              </a:tabLst>
            </a:pP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Responsable</a:t>
            </a: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d’agence</a:t>
            </a:r>
            <a:endParaRPr lang="fr-FR" sz="1400" i="1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353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(+213) 770377207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25818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2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lrabia@marfret.fr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/>
            <a:r>
              <a:rPr lang="fr-FR" sz="16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 </a:t>
            </a:r>
          </a:p>
          <a:p>
            <a:pPr marL="30480">
              <a:tabLst>
                <a:tab pos="3279140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Abdelghani BOUKARI</a:t>
            </a:r>
          </a:p>
          <a:p>
            <a:pPr marL="30480">
              <a:tabLst>
                <a:tab pos="3279775" algn="l"/>
              </a:tabLst>
            </a:pPr>
            <a:r>
              <a:rPr lang="fr-FR" sz="1400" i="1" dirty="0">
                <a:latin typeface="Montserrat" panose="00000500000000000000" pitchFamily="2" charset="0"/>
                <a:ea typeface="Calibri" panose="020F0502020204030204" pitchFamily="34" charset="0"/>
              </a:rPr>
              <a:t>Responsable </a:t>
            </a: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ommercial</a:t>
            </a:r>
            <a:endParaRPr lang="fr-FR" sz="1400" i="1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88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(+213) 770137204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2549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2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chemeClr val="accent5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aboukari@marfret.fr</a:t>
            </a:r>
            <a:endParaRPr lang="fr-FR" sz="1400" spc="-10" dirty="0">
              <a:solidFill>
                <a:schemeClr val="accent5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25495" algn="l"/>
              </a:tabLst>
            </a:pPr>
            <a:endParaRPr lang="fr-FR" sz="18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79140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Rania</a:t>
            </a:r>
            <a:r>
              <a:rPr lang="fr-FR" sz="1600" b="1" kern="0" spc="-4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CHENNIT 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79775" algn="l"/>
              </a:tabLst>
            </a:pP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ommerciale</a:t>
            </a:r>
            <a:endParaRPr lang="fr-FR" sz="1400" i="1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88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(+213) 770278436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2549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2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lmokrani@marfret.fr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1335"/>
              </a:spcBef>
              <a:tabLst>
                <a:tab pos="3317875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Djazia</a:t>
            </a:r>
            <a:r>
              <a:rPr lang="fr-FR" sz="1600" b="1" kern="0" spc="-5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IAZZOUGUEN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6285" algn="l"/>
              </a:tabLst>
            </a:pP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Assistante</a:t>
            </a:r>
            <a:r>
              <a:rPr lang="fr-FR" sz="1400" i="1" spc="-5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commerciale</a:t>
            </a:r>
          </a:p>
          <a:p>
            <a:pPr marL="30480">
              <a:spcBef>
                <a:spcPts val="5"/>
              </a:spcBef>
              <a:tabLst>
                <a:tab pos="330390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(+213) 770137232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0390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2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latin typeface="Montserrat" panose="00000500000000000000" pitchFamily="2" charset="0"/>
                <a:ea typeface="Calibri" panose="020F050202020403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diazzouguen@marfret.fr</a:t>
            </a:r>
            <a:endParaRPr lang="fr-FR" sz="1400" spc="-10" dirty="0">
              <a:solidFill>
                <a:srgbClr val="50A2B0"/>
              </a:solidFill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endParaRPr lang="fr-FR" sz="1600" dirty="0">
              <a:latin typeface="Montserrat" panose="00000500000000000000" pitchFamily="2" charset="0"/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63B8CF9E-6BD8-75E0-7F7A-89A1F934E2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315717"/>
              </p:ext>
            </p:extLst>
          </p:nvPr>
        </p:nvGraphicFramePr>
        <p:xfrm>
          <a:off x="192649" y="260068"/>
          <a:ext cx="7098709" cy="214026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39751">
                  <a:extLst>
                    <a:ext uri="{9D8B030D-6E8A-4147-A177-3AD203B41FA5}">
                      <a16:colId xmlns:a16="http://schemas.microsoft.com/office/drawing/2014/main" val="828370426"/>
                    </a:ext>
                  </a:extLst>
                </a:gridCol>
                <a:gridCol w="1115992">
                  <a:extLst>
                    <a:ext uri="{9D8B030D-6E8A-4147-A177-3AD203B41FA5}">
                      <a16:colId xmlns:a16="http://schemas.microsoft.com/office/drawing/2014/main" val="3855543840"/>
                    </a:ext>
                  </a:extLst>
                </a:gridCol>
                <a:gridCol w="815658">
                  <a:extLst>
                    <a:ext uri="{9D8B030D-6E8A-4147-A177-3AD203B41FA5}">
                      <a16:colId xmlns:a16="http://schemas.microsoft.com/office/drawing/2014/main" val="422508361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314747989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4127425172"/>
                    </a:ext>
                  </a:extLst>
                </a:gridCol>
                <a:gridCol w="1227108">
                  <a:extLst>
                    <a:ext uri="{9D8B030D-6E8A-4147-A177-3AD203B41FA5}">
                      <a16:colId xmlns:a16="http://schemas.microsoft.com/office/drawing/2014/main" val="2388940205"/>
                    </a:ext>
                  </a:extLst>
                </a:gridCol>
              </a:tblGrid>
              <a:tr h="20160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CATEGORIE</a:t>
                      </a:r>
                    </a:p>
                  </a:txBody>
                  <a:tcPr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RUBRIQUE</a:t>
                      </a: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UNITE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TARIF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DEVISE</a:t>
                      </a:r>
                    </a:p>
                  </a:txBody>
                  <a:tcP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Application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578546"/>
                  </a:ext>
                </a:extLst>
              </a:tr>
              <a:tr h="203522">
                <a:tc rowSpan="5"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Frais additionnels et exceptionnels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Perte </a:t>
                      </a:r>
                      <a:r>
                        <a:rPr lang="fr-FR" sz="1000" dirty="0" err="1"/>
                        <a:t>BLs</a:t>
                      </a:r>
                      <a:r>
                        <a:rPr lang="fr-FR" sz="1000" dirty="0"/>
                        <a:t> originale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BL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Dès les premiers échanges LOI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442164"/>
                  </a:ext>
                </a:extLst>
              </a:tr>
              <a:tr h="203522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Réutilisations de conteneur IMP à EXP avec accord de la </a:t>
                      </a:r>
                      <a:r>
                        <a:rPr lang="fr-FR" sz="1000"/>
                        <a:t>ligne </a:t>
                      </a:r>
                      <a:endParaRPr lang="fr-FR" sz="1000" dirty="0"/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Cntr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Avec accord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089607"/>
                  </a:ext>
                </a:extLst>
              </a:tr>
              <a:tr h="203522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Cntr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Sans accord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149110"/>
                  </a:ext>
                </a:extLst>
              </a:tr>
              <a:tr h="203522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utilisations de conteneur d’un </a:t>
                      </a:r>
                      <a:r>
                        <a:rPr lang="fr-FR" sz="1000" dirty="0" err="1"/>
                        <a:t>booking</a:t>
                      </a:r>
                      <a:r>
                        <a:rPr lang="fr-FR" sz="1000" dirty="0"/>
                        <a:t> sur un autre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Cntr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Nous consulter 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sz="11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Avec accord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956197"/>
                  </a:ext>
                </a:extLst>
              </a:tr>
              <a:tr h="203522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Cntr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Sans accord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439243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926A4496-CB43-0DA4-8687-867A76E454F3}"/>
              </a:ext>
            </a:extLst>
          </p:cNvPr>
          <p:cNvSpPr txBox="1"/>
          <p:nvPr/>
        </p:nvSpPr>
        <p:spPr>
          <a:xfrm>
            <a:off x="238146" y="2542356"/>
            <a:ext cx="70802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rgbClr val="000000"/>
                </a:solidFill>
                <a:latin typeface="Aptos" panose="020B0004020202020204" pitchFamily="34" charset="0"/>
              </a:rPr>
              <a:t>Les tarifs affichés sur ce site sont fournis à titre purement indicatif. Bien que Marfret s'efforce de fournir des informations actualisées, elle ne peut garantir leur exactitude, leur absence d'erreurs ou leur mise à jour en temps réel. Tous frais additionnels éventuellement en vigueur au moment de l'expédition seront appliqués. </a:t>
            </a:r>
            <a:endParaRPr lang="fr-FR" sz="1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0067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61f4f9-6dd1-40bc-bda2-992a02915c17">
      <Terms xmlns="http://schemas.microsoft.com/office/infopath/2007/PartnerControls"/>
    </lcf76f155ced4ddcb4097134ff3c332f>
    <TaxCatchAll xmlns="8bf97a9e-ba1a-4f02-95f0-61de683ccd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4CAA5B769EF544BB2238433241132B" ma:contentTypeVersion="13" ma:contentTypeDescription="Crée un document." ma:contentTypeScope="" ma:versionID="9bc3c50b573f6c9ba1b0d902daab4577">
  <xsd:schema xmlns:xsd="http://www.w3.org/2001/XMLSchema" xmlns:xs="http://www.w3.org/2001/XMLSchema" xmlns:p="http://schemas.microsoft.com/office/2006/metadata/properties" xmlns:ns2="0f61f4f9-6dd1-40bc-bda2-992a02915c17" xmlns:ns3="8bf97a9e-ba1a-4f02-95f0-61de683ccda5" targetNamespace="http://schemas.microsoft.com/office/2006/metadata/properties" ma:root="true" ma:fieldsID="05b5483f2e964488d8e02a2427f7fc26" ns2:_="" ns3:_="">
    <xsd:import namespace="0f61f4f9-6dd1-40bc-bda2-992a02915c17"/>
    <xsd:import namespace="8bf97a9e-ba1a-4f02-95f0-61de683ccd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61f4f9-6dd1-40bc-bda2-992a02915c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14a3fabd-8653-49eb-b38c-de678b99cd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f97a9e-ba1a-4f02-95f0-61de683ccd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758655c3-ebd2-4a17-bf3d-ff4fa2956a2f}" ma:internalName="TaxCatchAll" ma:showField="CatchAllData" ma:web="8bf97a9e-ba1a-4f02-95f0-61de683ccd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4DEBF4-9A12-43C6-8A10-A76D447DF834}">
  <ds:schemaRefs>
    <ds:schemaRef ds:uri="http://schemas.microsoft.com/office/2006/metadata/properties"/>
    <ds:schemaRef ds:uri="http://schemas.microsoft.com/office/infopath/2007/PartnerControls"/>
    <ds:schemaRef ds:uri="0f61f4f9-6dd1-40bc-bda2-992a02915c17"/>
    <ds:schemaRef ds:uri="8bf97a9e-ba1a-4f02-95f0-61de683ccda5"/>
  </ds:schemaRefs>
</ds:datastoreItem>
</file>

<file path=customXml/itemProps2.xml><?xml version="1.0" encoding="utf-8"?>
<ds:datastoreItem xmlns:ds="http://schemas.openxmlformats.org/officeDocument/2006/customXml" ds:itemID="{A494D5E4-DDB7-44C7-8A37-C13E03C213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61f4f9-6dd1-40bc-bda2-992a02915c17"/>
    <ds:schemaRef ds:uri="8bf97a9e-ba1a-4f02-95f0-61de683ccd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C460C9D-6BA8-43CA-BF3F-641E0CF4F62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4505</TotalTime>
  <Words>519</Words>
  <Application>Microsoft Office PowerPoint</Application>
  <PresentationFormat>Personnalisé</PresentationFormat>
  <Paragraphs>211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Montserrat Bold</vt:lpstr>
      <vt:lpstr>Aptos</vt:lpstr>
      <vt:lpstr>Aharoni</vt:lpstr>
      <vt:lpstr>Abadi Extra Light</vt:lpstr>
      <vt:lpstr>Arial</vt:lpstr>
      <vt:lpstr>Montserrat</vt:lpstr>
      <vt:lpstr>Calibri</vt:lpstr>
      <vt:lpstr>Office Theme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nasp_07_06_24_f.pdf</dc:title>
  <dc:creator>Clothilde LAMARE</dc:creator>
  <cp:lastModifiedBy>Christine Cervello</cp:lastModifiedBy>
  <cp:revision>19</cp:revision>
  <dcterms:created xsi:type="dcterms:W3CDTF">2006-08-16T00:00:00Z</dcterms:created>
  <dcterms:modified xsi:type="dcterms:W3CDTF">2026-06-26T10:20:11Z</dcterms:modified>
  <dc:identifier>DAGYZyxlsGY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0x010100674CAA5B769EF544BB2238433241132B</vt:lpwstr>
  </property>
  <property fmtid="{D5CDD505-2E9C-101B-9397-08002B2CF9AE}" pid="3" name="MediaServiceImageTags">
    <vt:lpwstr/>
  </property>
</Properties>
</file>